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60" r:id="rId4"/>
    <p:sldId id="275" r:id="rId5"/>
    <p:sldId id="281" r:id="rId6"/>
    <p:sldId id="278" r:id="rId7"/>
    <p:sldId id="283" r:id="rId8"/>
    <p:sldId id="282" r:id="rId9"/>
    <p:sldId id="280" r:id="rId10"/>
    <p:sldId id="279" r:id="rId11"/>
    <p:sldId id="284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Business%20trips\&#1042;&#1100;&#1077;&#1090;&#1085;&#1072;&#1084;\Hanoi%20Transerco\11R22.5%20pr%2016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6;&#1072;&#1073;&#1086;&#1090;&#1072;\Business%20trips\&#1042;&#1100;&#1077;&#1090;&#1085;&#1072;&#1084;\Hanoi%20Transerco\11R22.5%20pr%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</c:v>
          </c:tx>
          <c:xVal>
            <c:numRef>
              <c:f>'093.71'!$F$5:$F$9</c:f>
              <c:numCache>
                <c:formatCode>General</c:formatCode>
                <c:ptCount val="5"/>
                <c:pt idx="0">
                  <c:v>0</c:v>
                </c:pt>
                <c:pt idx="1">
                  <c:v>30091</c:v>
                </c:pt>
                <c:pt idx="2">
                  <c:v>70000</c:v>
                </c:pt>
                <c:pt idx="3">
                  <c:v>90000</c:v>
                </c:pt>
                <c:pt idx="4">
                  <c:v>123820</c:v>
                </c:pt>
              </c:numCache>
            </c:numRef>
          </c:xVal>
          <c:yVal>
            <c:numRef>
              <c:f>'093.71'!$D$5:$D$9</c:f>
              <c:numCache>
                <c:formatCode>General</c:formatCode>
                <c:ptCount val="5"/>
                <c:pt idx="0">
                  <c:v>15</c:v>
                </c:pt>
                <c:pt idx="1">
                  <c:v>13.8</c:v>
                </c:pt>
                <c:pt idx="2">
                  <c:v>11.2</c:v>
                </c:pt>
                <c:pt idx="3">
                  <c:v>10.5</c:v>
                </c:pt>
                <c:pt idx="4">
                  <c:v>8.9500000000000028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'093.71'!$G$6</c:f>
              <c:strCache>
                <c:ptCount val="1"/>
                <c:pt idx="0">
                  <c:v>3</c:v>
                </c:pt>
              </c:strCache>
            </c:strRef>
          </c:tx>
          <c:xVal>
            <c:numRef>
              <c:f>'093.71'!$J$5:$J$10</c:f>
              <c:numCache>
                <c:formatCode>General</c:formatCode>
                <c:ptCount val="6"/>
                <c:pt idx="0">
                  <c:v>0</c:v>
                </c:pt>
                <c:pt idx="1">
                  <c:v>30091</c:v>
                </c:pt>
                <c:pt idx="2">
                  <c:v>70000</c:v>
                </c:pt>
                <c:pt idx="3">
                  <c:v>90000</c:v>
                </c:pt>
                <c:pt idx="4">
                  <c:v>123820</c:v>
                </c:pt>
                <c:pt idx="5">
                  <c:v>161332</c:v>
                </c:pt>
              </c:numCache>
            </c:numRef>
          </c:xVal>
          <c:yVal>
            <c:numRef>
              <c:f>'093.71'!$H$5:$H$10</c:f>
              <c:numCache>
                <c:formatCode>General</c:formatCode>
                <c:ptCount val="6"/>
                <c:pt idx="0">
                  <c:v>15</c:v>
                </c:pt>
                <c:pt idx="1">
                  <c:v>14.5</c:v>
                </c:pt>
                <c:pt idx="2">
                  <c:v>11.3</c:v>
                </c:pt>
                <c:pt idx="3">
                  <c:v>9.8000000000000007</c:v>
                </c:pt>
                <c:pt idx="4">
                  <c:v>8.5</c:v>
                </c:pt>
                <c:pt idx="5">
                  <c:v>7.4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'093.71'!$K$6</c:f>
              <c:strCache>
                <c:ptCount val="1"/>
                <c:pt idx="0">
                  <c:v>4</c:v>
                </c:pt>
              </c:strCache>
            </c:strRef>
          </c:tx>
          <c:xVal>
            <c:numRef>
              <c:f>'093.71'!$N$5:$N$10</c:f>
              <c:numCache>
                <c:formatCode>General</c:formatCode>
                <c:ptCount val="6"/>
                <c:pt idx="0">
                  <c:v>0</c:v>
                </c:pt>
                <c:pt idx="1">
                  <c:v>30091</c:v>
                </c:pt>
                <c:pt idx="2">
                  <c:v>70000</c:v>
                </c:pt>
                <c:pt idx="3">
                  <c:v>90000</c:v>
                </c:pt>
                <c:pt idx="4">
                  <c:v>123820</c:v>
                </c:pt>
                <c:pt idx="5">
                  <c:v>161332</c:v>
                </c:pt>
              </c:numCache>
            </c:numRef>
          </c:xVal>
          <c:yVal>
            <c:numRef>
              <c:f>'093.71'!$L$5:$L$10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11.3</c:v>
                </c:pt>
                <c:pt idx="3">
                  <c:v>10.1</c:v>
                </c:pt>
                <c:pt idx="4">
                  <c:v>9.1</c:v>
                </c:pt>
                <c:pt idx="5">
                  <c:v>8.6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'093.71'!$O$6</c:f>
              <c:strCache>
                <c:ptCount val="1"/>
                <c:pt idx="0">
                  <c:v>5</c:v>
                </c:pt>
              </c:strCache>
            </c:strRef>
          </c:tx>
          <c:xVal>
            <c:numRef>
              <c:f>'093.71'!$R$5:$R$10</c:f>
              <c:numCache>
                <c:formatCode>General</c:formatCode>
                <c:ptCount val="6"/>
                <c:pt idx="0">
                  <c:v>0</c:v>
                </c:pt>
                <c:pt idx="1">
                  <c:v>30091</c:v>
                </c:pt>
                <c:pt idx="2">
                  <c:v>70000</c:v>
                </c:pt>
                <c:pt idx="3">
                  <c:v>90000</c:v>
                </c:pt>
                <c:pt idx="4">
                  <c:v>123820</c:v>
                </c:pt>
                <c:pt idx="5">
                  <c:v>161332</c:v>
                </c:pt>
              </c:numCache>
            </c:numRef>
          </c:xVal>
          <c:yVal>
            <c:numRef>
              <c:f>'093.71'!$P$5:$P$10</c:f>
              <c:numCache>
                <c:formatCode>General</c:formatCode>
                <c:ptCount val="6"/>
                <c:pt idx="0">
                  <c:v>15</c:v>
                </c:pt>
                <c:pt idx="1">
                  <c:v>13.6</c:v>
                </c:pt>
                <c:pt idx="2">
                  <c:v>10.6</c:v>
                </c:pt>
                <c:pt idx="3">
                  <c:v>9.5</c:v>
                </c:pt>
                <c:pt idx="4">
                  <c:v>8.8000000000000007</c:v>
                </c:pt>
                <c:pt idx="5">
                  <c:v>8.3000000000000007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'093.71'!$S$6</c:f>
              <c:strCache>
                <c:ptCount val="1"/>
                <c:pt idx="0">
                  <c:v>6</c:v>
                </c:pt>
              </c:strCache>
            </c:strRef>
          </c:tx>
          <c:xVal>
            <c:numRef>
              <c:f>'093.71'!$V$5:$V$10</c:f>
              <c:numCache>
                <c:formatCode>General</c:formatCode>
                <c:ptCount val="6"/>
                <c:pt idx="0">
                  <c:v>0</c:v>
                </c:pt>
                <c:pt idx="1">
                  <c:v>30091</c:v>
                </c:pt>
                <c:pt idx="2">
                  <c:v>70000</c:v>
                </c:pt>
                <c:pt idx="3">
                  <c:v>90000</c:v>
                </c:pt>
                <c:pt idx="4">
                  <c:v>123820</c:v>
                </c:pt>
                <c:pt idx="5">
                  <c:v>161332</c:v>
                </c:pt>
              </c:numCache>
            </c:numRef>
          </c:xVal>
          <c:yVal>
            <c:numRef>
              <c:f>'093.71'!$T$5:$T$10</c:f>
              <c:numCache>
                <c:formatCode>General</c:formatCode>
                <c:ptCount val="6"/>
                <c:pt idx="0">
                  <c:v>15</c:v>
                </c:pt>
                <c:pt idx="1">
                  <c:v>13.5</c:v>
                </c:pt>
                <c:pt idx="2">
                  <c:v>11.3</c:v>
                </c:pt>
                <c:pt idx="3">
                  <c:v>10</c:v>
                </c:pt>
                <c:pt idx="4">
                  <c:v>9</c:v>
                </c:pt>
                <c:pt idx="5">
                  <c:v>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691648"/>
        <c:axId val="72692224"/>
      </c:scatterChart>
      <c:valAx>
        <c:axId val="7269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Пробег, км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692224"/>
        <c:crosses val="autoZero"/>
        <c:crossBetween val="midCat"/>
      </c:valAx>
      <c:valAx>
        <c:axId val="7269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dirty="0"/>
                  <a:t>Остаточная </a:t>
                </a:r>
                <a:r>
                  <a:rPr lang="ru-RU" dirty="0" smtClean="0"/>
                  <a:t>глубина </a:t>
                </a:r>
                <a:r>
                  <a:rPr lang="ru-RU" dirty="0"/>
                  <a:t>протектора, мм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72691648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1</c:v>
          </c:tx>
          <c:xVal>
            <c:numRef>
              <c:f>'094.73'!$F$5:$F$8</c:f>
              <c:numCache>
                <c:formatCode>General</c:formatCode>
                <c:ptCount val="4"/>
                <c:pt idx="0">
                  <c:v>0</c:v>
                </c:pt>
                <c:pt idx="1">
                  <c:v>29980</c:v>
                </c:pt>
                <c:pt idx="2">
                  <c:v>68000</c:v>
                </c:pt>
                <c:pt idx="3">
                  <c:v>87000</c:v>
                </c:pt>
              </c:numCache>
            </c:numRef>
          </c:xVal>
          <c:yVal>
            <c:numRef>
              <c:f>'094.73'!$D$5:$D$8</c:f>
              <c:numCache>
                <c:formatCode>General</c:formatCode>
                <c:ptCount val="4"/>
                <c:pt idx="0">
                  <c:v>15</c:v>
                </c:pt>
                <c:pt idx="1">
                  <c:v>14.5</c:v>
                </c:pt>
                <c:pt idx="2">
                  <c:v>11.9</c:v>
                </c:pt>
                <c:pt idx="3">
                  <c:v>10.5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'094.73'!$G$6</c:f>
              <c:strCache>
                <c:ptCount val="1"/>
                <c:pt idx="0">
                  <c:v>2</c:v>
                </c:pt>
              </c:strCache>
            </c:strRef>
          </c:tx>
          <c:xVal>
            <c:numRef>
              <c:f>'094.73'!$J$5:$J$10</c:f>
              <c:numCache>
                <c:formatCode>General</c:formatCode>
                <c:ptCount val="6"/>
                <c:pt idx="0">
                  <c:v>0</c:v>
                </c:pt>
                <c:pt idx="1">
                  <c:v>29980</c:v>
                </c:pt>
                <c:pt idx="2">
                  <c:v>68000</c:v>
                </c:pt>
                <c:pt idx="3">
                  <c:v>87000</c:v>
                </c:pt>
                <c:pt idx="4">
                  <c:v>116781</c:v>
                </c:pt>
                <c:pt idx="5">
                  <c:v>152832</c:v>
                </c:pt>
              </c:numCache>
            </c:numRef>
          </c:xVal>
          <c:yVal>
            <c:numRef>
              <c:f>'094.73'!$H$5:$H$10</c:f>
              <c:numCache>
                <c:formatCode>General</c:formatCode>
                <c:ptCount val="6"/>
                <c:pt idx="0">
                  <c:v>15</c:v>
                </c:pt>
                <c:pt idx="1">
                  <c:v>14.5</c:v>
                </c:pt>
                <c:pt idx="2">
                  <c:v>11.8</c:v>
                </c:pt>
                <c:pt idx="3">
                  <c:v>10.9</c:v>
                </c:pt>
                <c:pt idx="4">
                  <c:v>7.8</c:v>
                </c:pt>
                <c:pt idx="5">
                  <c:v>7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'094.73'!$K$6</c:f>
              <c:strCache>
                <c:ptCount val="1"/>
                <c:pt idx="0">
                  <c:v>4</c:v>
                </c:pt>
              </c:strCache>
            </c:strRef>
          </c:tx>
          <c:xVal>
            <c:numRef>
              <c:f>'094.73'!$N$5:$N$10</c:f>
              <c:numCache>
                <c:formatCode>General</c:formatCode>
                <c:ptCount val="6"/>
                <c:pt idx="0">
                  <c:v>0</c:v>
                </c:pt>
                <c:pt idx="1">
                  <c:v>29980</c:v>
                </c:pt>
                <c:pt idx="2">
                  <c:v>68000</c:v>
                </c:pt>
                <c:pt idx="3">
                  <c:v>87000</c:v>
                </c:pt>
                <c:pt idx="4">
                  <c:v>116781</c:v>
                </c:pt>
                <c:pt idx="5">
                  <c:v>152832</c:v>
                </c:pt>
              </c:numCache>
            </c:numRef>
          </c:xVal>
          <c:yVal>
            <c:numRef>
              <c:f>'094.73'!$L$5:$L$10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12</c:v>
                </c:pt>
                <c:pt idx="3">
                  <c:v>10.7</c:v>
                </c:pt>
                <c:pt idx="4">
                  <c:v>9.3000000000000007</c:v>
                </c:pt>
                <c:pt idx="5">
                  <c:v>7.4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'094.73'!$O$6</c:f>
              <c:strCache>
                <c:ptCount val="1"/>
                <c:pt idx="0">
                  <c:v>5</c:v>
                </c:pt>
              </c:strCache>
            </c:strRef>
          </c:tx>
          <c:xVal>
            <c:numRef>
              <c:f>'094.73'!$R$5:$R$10</c:f>
              <c:numCache>
                <c:formatCode>General</c:formatCode>
                <c:ptCount val="6"/>
                <c:pt idx="0">
                  <c:v>0</c:v>
                </c:pt>
                <c:pt idx="1">
                  <c:v>29980</c:v>
                </c:pt>
                <c:pt idx="2">
                  <c:v>68000</c:v>
                </c:pt>
                <c:pt idx="3">
                  <c:v>87000</c:v>
                </c:pt>
                <c:pt idx="4">
                  <c:v>116781</c:v>
                </c:pt>
                <c:pt idx="5">
                  <c:v>152832</c:v>
                </c:pt>
              </c:numCache>
            </c:numRef>
          </c:xVal>
          <c:yVal>
            <c:numRef>
              <c:f>'094.73'!$P$5:$P$10</c:f>
              <c:numCache>
                <c:formatCode>General</c:formatCode>
                <c:ptCount val="6"/>
                <c:pt idx="0">
                  <c:v>15</c:v>
                </c:pt>
                <c:pt idx="1">
                  <c:v>14</c:v>
                </c:pt>
                <c:pt idx="2">
                  <c:v>11.3</c:v>
                </c:pt>
                <c:pt idx="3">
                  <c:v>10.8</c:v>
                </c:pt>
                <c:pt idx="4">
                  <c:v>9.1</c:v>
                </c:pt>
                <c:pt idx="5">
                  <c:v>7.6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'094.73'!$S$6</c:f>
              <c:strCache>
                <c:ptCount val="1"/>
                <c:pt idx="0">
                  <c:v>6</c:v>
                </c:pt>
              </c:strCache>
            </c:strRef>
          </c:tx>
          <c:xVal>
            <c:numRef>
              <c:f>'094.73'!$V$5:$V$10</c:f>
              <c:numCache>
                <c:formatCode>General</c:formatCode>
                <c:ptCount val="6"/>
                <c:pt idx="0">
                  <c:v>0</c:v>
                </c:pt>
                <c:pt idx="1">
                  <c:v>29980</c:v>
                </c:pt>
                <c:pt idx="2">
                  <c:v>68000</c:v>
                </c:pt>
                <c:pt idx="3">
                  <c:v>87000</c:v>
                </c:pt>
                <c:pt idx="4">
                  <c:v>116781</c:v>
                </c:pt>
                <c:pt idx="5">
                  <c:v>152832</c:v>
                </c:pt>
              </c:numCache>
            </c:numRef>
          </c:xVal>
          <c:yVal>
            <c:numRef>
              <c:f>'094.73'!$T$5:$T$10</c:f>
              <c:numCache>
                <c:formatCode>General</c:formatCode>
                <c:ptCount val="6"/>
                <c:pt idx="0">
                  <c:v>15</c:v>
                </c:pt>
                <c:pt idx="1">
                  <c:v>13.5</c:v>
                </c:pt>
                <c:pt idx="2">
                  <c:v>11.5</c:v>
                </c:pt>
                <c:pt idx="3">
                  <c:v>10.6</c:v>
                </c:pt>
                <c:pt idx="4">
                  <c:v>9.3000000000000007</c:v>
                </c:pt>
                <c:pt idx="5">
                  <c:v>7.5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388800"/>
        <c:axId val="95389376"/>
      </c:scatterChart>
      <c:valAx>
        <c:axId val="95388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Пробег, км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89376"/>
        <c:crosses val="autoZero"/>
        <c:crossBetween val="midCat"/>
      </c:valAx>
      <c:valAx>
        <c:axId val="9538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Остаточная глубина протектора, мм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388800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7D3217EC-6269-4801-8B97-883905A7CF3F}" type="datetimeFigureOut">
              <a:rPr lang="en-US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27DA958-3E7D-4FAA-92E3-7D6073BB8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5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6541C-921C-4F18-AEE3-65799BD80E7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95D7-5A94-46AC-86FD-8CC75AC5BB1F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3642-6E3E-4A5D-83E0-172FE1AF1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81800-3B86-4D72-8FFF-489B20F37E96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FDD69-954E-4101-9812-3F0F92B0C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0ADE-52B3-48CD-B90B-9C5C9F6B16A8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85EC-CAED-4826-8185-D7B4B92F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C2BDB-C820-4662-9161-670E48E86F7B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8EB43-18D7-4964-8455-DB0822ED5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AC432-74EB-47B0-AA54-AF1CD18D3BC8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3B47F-26E5-4D5C-9D64-F633BDD07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40625-8294-4FE1-99E9-E9D1189E209B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D62E7-0B96-4928-A4CF-1EFFD657E8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6054-EB2E-41E5-9A50-A1D99AF043F1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151BC-4484-44C5-96CE-9F8AB6574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64FD-C4C9-49DA-9C82-E112E34D8B81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EB7E-9EF1-4222-B24F-3C13AAE22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D9EAB-BCAE-4440-8367-60D7D4794253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6576-A221-4B60-9BBB-3424434F4A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7210-8B0B-4B2C-928B-D08A29AE828A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8C434-F235-4336-B9AC-16672B426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948C5-24BC-4463-B5C5-428E86642D80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757F-C7F1-4D91-9D8A-BA550340D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F37D76-FF4B-4EE6-8DB6-E3989B02C803}" type="datetime1">
              <a:rPr lang="en-US" smtClean="0"/>
              <a:pPr>
                <a:defRPr/>
              </a:pPr>
              <a:t>10/17/2016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/>
              <a:t>Технический специалист: Потапенко Сергей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DB36EF-D0DA-404D-89D1-854D393FC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4"/>
          <p:cNvSpPr>
            <a:spLocks noGrp="1"/>
          </p:cNvSpPr>
          <p:nvPr>
            <p:ph type="ctrTitle"/>
          </p:nvPr>
        </p:nvSpPr>
        <p:spPr>
          <a:xfrm>
            <a:off x="685800" y="2470666"/>
            <a:ext cx="7772400" cy="1938992"/>
          </a:xfrm>
          <a:effectLst/>
        </p:spPr>
        <p:txBody>
          <a:bodyPr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19050" contourW="19050" prstMaterial="metal">
              <a:bevelT w="127000" h="31750" prst="relaxedInset"/>
              <a:bevelB w="44450" h="95250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Kết quả </a:t>
            </a:r>
            <a:r>
              <a:rPr lang="en-US" sz="2400" b="1" cap="all" dirty="0" err="1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vận</a:t>
            </a:r>
            <a:r>
              <a:rPr lang="en-US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hành</a:t>
            </a:r>
            <a:r>
              <a:rPr lang="en-US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của lốp xe 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b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ố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thép mới 11R22.5 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BEL-296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«Escortera»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của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hãng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"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Belshina"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tại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xí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nghiệp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xe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khách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«NAM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HÀ NỘI»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thuộc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</a:t>
            </a:r>
            <a:r>
              <a:rPr lang="en-US" sz="2400" b="1" cap="all" dirty="0" err="1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tổng</a:t>
            </a:r>
            <a:r>
              <a:rPr lang="en-US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  <a:latin typeface="Times New Roman (Headings)"/>
              </a:rPr>
              <a:t>  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công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ty «Transerco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»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2014-2016, </a:t>
            </a:r>
            <a:r>
              <a:rPr lang="vi-VN" sz="2400" b="1" cap="all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Việt Nam</a:t>
            </a:r>
            <a:r>
              <a:rPr lang="vi-VN" sz="2400" b="1" cap="all" dirty="0" smtClean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bg1"/>
                  </a:outerShdw>
                  <a:reflection blurRad="12700" stA="50000" endPos="50000" dist="5000" dir="5400000" sy="-100000" rotWithShape="0"/>
                </a:effectLst>
              </a:rPr>
              <a:t>)</a:t>
            </a:r>
            <a:endParaRPr lang="ru-RU" sz="2400" b="1" cap="all" dirty="0">
              <a:ln w="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50800" dist="50800" dir="5400000" algn="ctr" rotWithShape="0">
                  <a:schemeClr val="bg1"/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E81D0838-5EE1-4F63-B3B0-E79B49DD958C}" type="slidenum">
              <a:rPr lang="en-US"/>
              <a:pPr algn="l"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762000"/>
            <a:ext cx="6248400" cy="609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i="1" dirty="0" smtClean="0">
                <a:latin typeface="Century Schoolbook" pitchFamily="18" charset="0"/>
              </a:rPr>
              <a:t>3.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Kết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luận</a:t>
            </a:r>
            <a:endParaRPr lang="en-US" sz="1600" b="1" i="1" dirty="0">
              <a:latin typeface="Century Schoolbook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38200" y="1371600"/>
            <a:ext cx="7391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Bef>
                <a:spcPts val="600"/>
              </a:spcBef>
              <a:defRPr/>
            </a:pPr>
            <a:r>
              <a:rPr lang="en-US" sz="1600" dirty="0" err="1">
                <a:latin typeface="+mn-lt"/>
              </a:rPr>
              <a:t>Lốp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xe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11</a:t>
            </a:r>
            <a:r>
              <a:rPr lang="en-SG" sz="1600" dirty="0">
                <a:latin typeface="+mn-lt"/>
              </a:rPr>
              <a:t>R22.5 BEL-296 </a:t>
            </a:r>
            <a:r>
              <a:rPr lang="ru-RU" sz="1600" dirty="0">
                <a:latin typeface="+mn-lt"/>
              </a:rPr>
              <a:t>«</a:t>
            </a:r>
            <a:r>
              <a:rPr lang="en-SG" sz="1600" dirty="0">
                <a:latin typeface="+mn-lt"/>
              </a:rPr>
              <a:t>ESCORTERA</a:t>
            </a:r>
            <a:r>
              <a:rPr lang="ru-RU" sz="1600" dirty="0">
                <a:latin typeface="+mn-lt"/>
              </a:rPr>
              <a:t>» </a:t>
            </a:r>
            <a:r>
              <a:rPr lang="en-US" sz="1600" dirty="0" err="1">
                <a:latin typeface="+mn-lt"/>
              </a:rPr>
              <a:t>của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hãng</a:t>
            </a:r>
            <a:r>
              <a:rPr lang="en-US" sz="1600" dirty="0">
                <a:latin typeface="+mn-lt"/>
              </a:rPr>
              <a:t> BELSHINA </a:t>
            </a:r>
            <a:r>
              <a:rPr lang="en-US" sz="1600" dirty="0" err="1" smtClean="0">
                <a:latin typeface="+mn-lt"/>
              </a:rPr>
              <a:t>đã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chứng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mình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tính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khả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quan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của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mình</a:t>
            </a:r>
            <a:r>
              <a:rPr lang="ru-RU" sz="1600" dirty="0" smtClean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chạy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đạt</a:t>
            </a:r>
            <a:r>
              <a:rPr lang="en-US" sz="1600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150 000 – 160 000 </a:t>
            </a:r>
            <a:r>
              <a:rPr lang="en-US" sz="1600" dirty="0">
                <a:latin typeface="+mn-lt"/>
              </a:rPr>
              <a:t>km </a:t>
            </a:r>
            <a:r>
              <a:rPr lang="en-US" sz="1600" dirty="0" err="1">
                <a:latin typeface="+mn-lt"/>
              </a:rPr>
              <a:t>và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vẫn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tiếp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tục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được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vận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hành</a:t>
            </a:r>
            <a:r>
              <a:rPr lang="ru-RU" sz="1600" dirty="0">
                <a:latin typeface="+mn-lt"/>
              </a:rPr>
              <a:t>.</a:t>
            </a:r>
          </a:p>
          <a:p>
            <a:pPr indent="540000" algn="just">
              <a:spcBef>
                <a:spcPts val="600"/>
              </a:spcBef>
              <a:defRPr/>
            </a:pPr>
            <a:r>
              <a:rPr lang="vi-VN" sz="1600" dirty="0">
                <a:latin typeface="+mn-lt"/>
              </a:rPr>
              <a:t>Chúng tôi hy vọng sự hợp tác hiệu quả hơn nữa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E81D0838-5EE1-4F63-B3B0-E79B49DD958C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2004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sp>
        <p:nvSpPr>
          <p:cNvPr id="9" name="Rectangle 4"/>
          <p:cNvSpPr>
            <a:spLocks noGrp="1"/>
          </p:cNvSpPr>
          <p:nvPr>
            <p:ph idx="1"/>
          </p:nvPr>
        </p:nvSpPr>
        <p:spPr>
          <a:xfrm>
            <a:off x="533400" y="2590800"/>
            <a:ext cx="8229600" cy="769441"/>
          </a:xfrm>
        </p:spPr>
        <p:txBody>
          <a:bodyPr rtlCol="0">
            <a:sp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400" b="1" cap="all" dirty="0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Xin </a:t>
            </a:r>
            <a:r>
              <a:rPr lang="en-US" sz="4400" b="1" cap="all" dirty="0" err="1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chân</a:t>
            </a:r>
            <a:r>
              <a:rPr lang="en-US" sz="4400" b="1" cap="all" dirty="0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thành</a:t>
            </a:r>
            <a:r>
              <a:rPr lang="en-US" sz="4400" b="1" cap="all" dirty="0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cám</a:t>
            </a:r>
            <a:r>
              <a:rPr lang="en-US" sz="4400" b="1" cap="all" dirty="0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400" b="1" cap="all" dirty="0" err="1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4400" b="1" cap="all" dirty="0" smtClean="0">
                <a:ln w="0">
                  <a:solidFill>
                    <a:schemeClr val="accent1">
                      <a:shade val="95000"/>
                      <a:satMod val="10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4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9D73B132-2AE4-4588-9D67-454DB185A5B2}" type="slidenum">
              <a:rPr lang="en-US"/>
              <a:pPr algn="l">
                <a:defRPr/>
              </a:pPr>
              <a:t>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3810000" cy="365125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kỹ</a:t>
            </a:r>
            <a:r>
              <a:rPr lang="en-US" dirty="0" smtClean="0"/>
              <a:t> </a:t>
            </a:r>
            <a:r>
              <a:rPr lang="en-US" dirty="0" err="1" smtClean="0"/>
              <a:t>thuật</a:t>
            </a:r>
            <a:r>
              <a:rPr lang="ru-RU" dirty="0" smtClean="0"/>
              <a:t>: </a:t>
            </a:r>
            <a:r>
              <a:rPr lang="en-US" dirty="0" err="1" smtClean="0"/>
              <a:t>Potapenko</a:t>
            </a:r>
            <a:r>
              <a:rPr lang="en-US" dirty="0" smtClean="0"/>
              <a:t> Sergey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86600" cy="609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1600" b="1" i="1" dirty="0" smtClean="0">
                <a:latin typeface="Century Schoolbook" pitchFamily="18" charset="0"/>
              </a:rPr>
              <a:t>1. </a:t>
            </a:r>
            <a:r>
              <a:rPr lang="en-US" sz="1600" b="1" i="1" dirty="0" err="1" smtClean="0">
                <a:latin typeface="Century Schoolbook" pitchFamily="18" charset="0"/>
              </a:rPr>
              <a:t>Thông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số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kỹ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thuật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lốp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xe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ru-RU" sz="1600" b="1" i="1" dirty="0" smtClean="0">
                <a:latin typeface="Century Schoolbook" pitchFamily="18" charset="0"/>
              </a:rPr>
              <a:t>11</a:t>
            </a:r>
            <a:r>
              <a:rPr lang="en-SG" sz="1600" b="1" i="1" dirty="0" smtClean="0">
                <a:latin typeface="Century Schoolbook" pitchFamily="18" charset="0"/>
              </a:rPr>
              <a:t>R22.5 BEL-296 ESCORTERA</a:t>
            </a:r>
            <a:endParaRPr lang="en-US" sz="1600" b="1" i="1" dirty="0">
              <a:latin typeface="Century Schoolbook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447800"/>
            <a:ext cx="3048000" cy="453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82839"/>
              </p:ext>
            </p:extLst>
          </p:nvPr>
        </p:nvGraphicFramePr>
        <p:xfrm>
          <a:off x="4543425" y="1370951"/>
          <a:ext cx="3733800" cy="4580972"/>
        </p:xfrm>
        <a:graphic>
          <a:graphicData uri="http://schemas.openxmlformats.org/drawingml/2006/table">
            <a:tbl>
              <a:tblPr/>
              <a:tblGrid>
                <a:gridCol w="2174749"/>
                <a:gridCol w="1559051"/>
              </a:tblGrid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Loại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lốp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11R22.5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М</a:t>
                      </a:r>
                      <a:r>
                        <a:rPr lang="en-US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ã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hiệu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Escortera FR500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Chủng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loại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smtClean="0">
                          <a:effectLst/>
                          <a:latin typeface="Arial"/>
                        </a:rPr>
                        <a:t>TL (</a:t>
                      </a:r>
                      <a:r>
                        <a:rPr lang="en-US" sz="1200" b="1" i="0" dirty="0" err="1" smtClean="0">
                          <a:effectLst/>
                          <a:latin typeface="Arial"/>
                        </a:rPr>
                        <a:t>không</a:t>
                      </a:r>
                      <a:r>
                        <a:rPr lang="en-US" sz="1200" b="1" i="0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baseline="0" dirty="0" err="1" smtClean="0">
                          <a:effectLst/>
                          <a:latin typeface="Arial"/>
                        </a:rPr>
                        <a:t>săm</a:t>
                      </a:r>
                      <a:r>
                        <a:rPr lang="en-US" sz="1200" b="1" i="0" baseline="0" dirty="0" smtClean="0">
                          <a:effectLst/>
                          <a:latin typeface="Arial"/>
                        </a:rPr>
                        <a:t>)</a:t>
                      </a:r>
                      <a:endParaRPr lang="en-US" sz="1200" b="1" i="0" dirty="0">
                        <a:effectLst/>
                        <a:latin typeface="Arial"/>
                      </a:endParaRP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Hoa</a:t>
                      </a:r>
                      <a:r>
                        <a:rPr lang="en-US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văn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lốp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 err="1" smtClean="0">
                          <a:effectLst/>
                          <a:latin typeface="Arial"/>
                        </a:rPr>
                        <a:t>Đường</a:t>
                      </a:r>
                      <a:r>
                        <a:rPr lang="en-US" sz="1200" b="1" i="0" baseline="0" dirty="0" smtClean="0"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1" i="0" baseline="0" dirty="0" err="1" smtClean="0">
                          <a:effectLst/>
                          <a:latin typeface="Arial"/>
                        </a:rPr>
                        <a:t>trường</a:t>
                      </a:r>
                      <a:endParaRPr lang="ru-RU" sz="1200" b="1" i="0" dirty="0">
                        <a:effectLst/>
                        <a:latin typeface="Arial"/>
                      </a:endParaRP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Vành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xe</a:t>
                      </a:r>
                      <a:r>
                        <a:rPr lang="ru-RU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:</a:t>
                      </a:r>
                      <a:r>
                        <a:rPr lang="en-US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khuyến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cáo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 dirty="0">
                          <a:effectLst/>
                          <a:latin typeface="Arial"/>
                        </a:rPr>
                        <a:t>8.25х22.5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Cho </a:t>
                      </a:r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phép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i="0">
                          <a:effectLst/>
                          <a:latin typeface="Arial"/>
                        </a:rPr>
                        <a:t>7.50х22.5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4448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Kết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cấu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khung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và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lớp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bố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effectLst/>
                          <a:latin typeface="Arial"/>
                        </a:rPr>
                        <a:t>ALL </a:t>
                      </a:r>
                      <a:r>
                        <a:rPr lang="en-US" sz="1200" b="1" i="0" dirty="0" smtClean="0">
                          <a:effectLst/>
                          <a:latin typeface="Arial"/>
                        </a:rPr>
                        <a:t>STEEL (</a:t>
                      </a:r>
                      <a:r>
                        <a:rPr lang="en-US" sz="1200" b="1" i="0" dirty="0" err="1" smtClean="0">
                          <a:effectLst/>
                          <a:latin typeface="Arial"/>
                        </a:rPr>
                        <a:t>Thép</a:t>
                      </a:r>
                      <a:r>
                        <a:rPr lang="en-US" sz="1200" b="1" i="0" dirty="0" smtClean="0">
                          <a:effectLst/>
                          <a:latin typeface="Arial"/>
                        </a:rPr>
                        <a:t>)</a:t>
                      </a:r>
                      <a:endParaRPr lang="en-US" sz="1200" b="1" i="0" dirty="0">
                        <a:effectLst/>
                        <a:latin typeface="Arial"/>
                      </a:endParaRP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Đường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kính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ngoài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(mm)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1050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Chiều</a:t>
                      </a:r>
                      <a:r>
                        <a:rPr lang="en-US" sz="1200" b="0" i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rộng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(mm)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279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444891">
                <a:tc>
                  <a:txBody>
                    <a:bodyPr/>
                    <a:lstStyle/>
                    <a:p>
                      <a:pPr algn="l"/>
                      <a:r>
                        <a:rPr lang="ru-RU" sz="1200" b="0" i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Индекс несущей способности</a:t>
                      </a: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148/145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Trọng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tải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max (kg)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3150/2900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Chỉ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số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tốc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độ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L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Tốc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độ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tối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đa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115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  <a:tr h="26594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Áp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lực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lốp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kPa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)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>
                          <a:effectLst/>
                          <a:latin typeface="Arial"/>
                        </a:rPr>
                        <a:t>850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FAFA"/>
                    </a:solidFill>
                  </a:tcPr>
                </a:tc>
              </a:tr>
              <a:tr h="444891">
                <a:tc>
                  <a:txBody>
                    <a:bodyPr/>
                    <a:lstStyle/>
                    <a:p>
                      <a:pPr algn="l"/>
                      <a:r>
                        <a:rPr lang="en-US" sz="1200" b="0" i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Chiều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sâu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hoa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văn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US" sz="1200" b="0" i="0" baseline="0" dirty="0" err="1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lốp</a:t>
                      </a:r>
                      <a:r>
                        <a:rPr lang="en-US" sz="1200" b="0" i="0" baseline="0" dirty="0" smtClean="0">
                          <a:solidFill>
                            <a:srgbClr val="303030"/>
                          </a:solidFill>
                          <a:effectLst/>
                          <a:latin typeface="Arial"/>
                        </a:rPr>
                        <a:t> (mm)</a:t>
                      </a:r>
                      <a:endParaRPr lang="ru-RU" sz="1200" b="0" i="0" dirty="0">
                        <a:solidFill>
                          <a:srgbClr val="303030"/>
                        </a:solidFill>
                        <a:effectLst/>
                        <a:latin typeface="Arial"/>
                      </a:endParaRPr>
                    </a:p>
                  </a:txBody>
                  <a:tcPr marL="124271" marR="124271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i="0" dirty="0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3204" marR="62136" marT="43495" marB="43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F0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C5F00C10-A9F0-4F0F-812A-C0EC3A03CEB8}" type="slidenum">
              <a:rPr lang="en-US"/>
              <a:pPr algn="l"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19200" y="762000"/>
            <a:ext cx="6248400" cy="609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i="1" dirty="0" smtClean="0">
                <a:latin typeface="Century Schoolbook" pitchFamily="18" charset="0"/>
              </a:rPr>
              <a:t>2.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Vận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hành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en-US" sz="1600" b="1" i="1" dirty="0" err="1" smtClean="0">
                <a:latin typeface="Century Schoolbook" pitchFamily="18" charset="0"/>
              </a:rPr>
              <a:t>lốp</a:t>
            </a:r>
            <a:r>
              <a:rPr lang="en-US" sz="1600" b="1" i="1" dirty="0" smtClean="0">
                <a:latin typeface="Century Schoolbook" pitchFamily="18" charset="0"/>
              </a:rPr>
              <a:t> </a:t>
            </a:r>
            <a:r>
              <a:rPr lang="ru-RU" sz="1600" b="1" i="1" dirty="0" smtClean="0">
                <a:latin typeface="Century Schoolbook" pitchFamily="18" charset="0"/>
              </a:rPr>
              <a:t>11</a:t>
            </a:r>
            <a:r>
              <a:rPr lang="en-SG" sz="1600" b="1" i="1" dirty="0" smtClean="0">
                <a:latin typeface="Century Schoolbook" pitchFamily="18" charset="0"/>
              </a:rPr>
              <a:t>R22.5 BEL-296 ESCORTERA</a:t>
            </a:r>
            <a:endParaRPr lang="en-US" sz="1600" b="1" i="1" dirty="0">
              <a:latin typeface="Century Schoolbook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600200"/>
            <a:ext cx="3149744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P40100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600200"/>
            <a:ext cx="3124200" cy="234315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38200" y="426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Bef>
                <a:spcPts val="600"/>
              </a:spcBef>
              <a:defRPr/>
            </a:pPr>
            <a:r>
              <a:rPr lang="en-US" sz="1600" dirty="0" err="1" smtClean="0">
                <a:latin typeface="+mn-lt"/>
              </a:rPr>
              <a:t>Ngày</a:t>
            </a:r>
            <a:r>
              <a:rPr lang="en-US" sz="1600" dirty="0" smtClean="0">
                <a:latin typeface="+mn-lt"/>
              </a:rPr>
              <a:t> </a:t>
            </a:r>
            <a:r>
              <a:rPr lang="en-SG" sz="1600" b="1" dirty="0"/>
              <a:t>03.12.2014 </a:t>
            </a:r>
            <a:r>
              <a:rPr lang="ru-RU" sz="1600" b="1" dirty="0"/>
              <a:t>г.</a:t>
            </a:r>
            <a:r>
              <a:rPr lang="ru-RU" sz="1600" dirty="0"/>
              <a:t> </a:t>
            </a:r>
            <a:r>
              <a:rPr lang="en-US" sz="1600" dirty="0" err="1" smtClean="0"/>
              <a:t>Đã</a:t>
            </a:r>
            <a:r>
              <a:rPr lang="en-US" sz="1600" dirty="0" smtClean="0"/>
              <a:t> </a:t>
            </a:r>
            <a:r>
              <a:rPr lang="en-US" sz="1600" dirty="0" err="1" smtClean="0"/>
              <a:t>lắp</a:t>
            </a:r>
            <a:r>
              <a:rPr lang="en-US" sz="1600" dirty="0" smtClean="0"/>
              <a:t> </a:t>
            </a:r>
            <a:r>
              <a:rPr lang="ru-RU" sz="1600" dirty="0" smtClean="0"/>
              <a:t>5 </a:t>
            </a:r>
            <a:r>
              <a:rPr lang="en-US" sz="1600" dirty="0" err="1" smtClean="0"/>
              <a:t>bộ</a:t>
            </a:r>
            <a:r>
              <a:rPr lang="en-US" sz="1600" dirty="0" smtClean="0"/>
              <a:t> </a:t>
            </a:r>
            <a:r>
              <a:rPr lang="en-US" sz="1600" dirty="0" err="1" smtClean="0"/>
              <a:t>lốp</a:t>
            </a:r>
            <a:r>
              <a:rPr lang="en-US" sz="1600" dirty="0" smtClean="0"/>
              <a:t> </a:t>
            </a:r>
            <a:r>
              <a:rPr lang="ru-RU" sz="1600" dirty="0" smtClean="0"/>
              <a:t>11</a:t>
            </a:r>
            <a:r>
              <a:rPr lang="en-SG" sz="1600" dirty="0"/>
              <a:t>R22.5 </a:t>
            </a:r>
            <a:r>
              <a:rPr lang="en-SG" sz="1600" dirty="0" smtClean="0"/>
              <a:t>BEL-296 </a:t>
            </a:r>
            <a:r>
              <a:rPr lang="ru-RU" sz="1600" dirty="0"/>
              <a:t>«</a:t>
            </a:r>
            <a:r>
              <a:rPr lang="en-SG" sz="1600" dirty="0"/>
              <a:t>ESCORTERA</a:t>
            </a:r>
            <a:r>
              <a:rPr lang="ru-RU" sz="1600" dirty="0"/>
              <a:t>»</a:t>
            </a:r>
            <a:r>
              <a:rPr lang="en-SG" sz="1600" dirty="0"/>
              <a:t> </a:t>
            </a:r>
            <a:r>
              <a:rPr lang="en-SG" sz="1600" dirty="0" err="1" smtClean="0"/>
              <a:t>lê</a:t>
            </a:r>
            <a:r>
              <a:rPr lang="en-US" sz="1600" dirty="0" smtClean="0">
                <a:latin typeface="+mn-lt"/>
              </a:rPr>
              <a:t>n </a:t>
            </a:r>
            <a:r>
              <a:rPr lang="en-US" sz="1600" dirty="0" err="1" smtClean="0">
                <a:latin typeface="+mn-lt"/>
              </a:rPr>
              <a:t>xe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buýt</a:t>
            </a:r>
            <a:r>
              <a:rPr lang="en-US" sz="1600" dirty="0" smtClean="0">
                <a:latin typeface="+mn-lt"/>
              </a:rPr>
              <a:t> </a:t>
            </a:r>
            <a:r>
              <a:rPr lang="en-SG" sz="1600" dirty="0" smtClean="0">
                <a:latin typeface="+mn-lt"/>
              </a:rPr>
              <a:t>Daewoo BS090 </a:t>
            </a:r>
            <a:r>
              <a:rPr lang="en-US" sz="1600" dirty="0" err="1" smtClean="0">
                <a:latin typeface="+mn-lt"/>
              </a:rPr>
              <a:t>biển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số</a:t>
            </a:r>
            <a:r>
              <a:rPr lang="ru-RU" sz="1600" dirty="0" smtClean="0">
                <a:latin typeface="+mn-lt"/>
              </a:rPr>
              <a:t> 29В-093.71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6E8DC13A-718C-47D8-AC27-32E7BBAB86B1}" type="slidenum">
              <a:rPr lang="en-US"/>
              <a:pPr algn="l"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pic>
        <p:nvPicPr>
          <p:cNvPr id="13" name="Рисунок 12" descr="C:\Users\beltyre\AppData\Local\Microsoft\Windows\INetCache\Content.Outlook\1A7LGKQS\4.jpg"/>
          <p:cNvPicPr/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1600200"/>
            <a:ext cx="219506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85800" y="990600"/>
            <a:ext cx="739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Bef>
                <a:spcPts val="600"/>
              </a:spcBef>
              <a:defRPr/>
            </a:pPr>
            <a:r>
              <a:rPr lang="en-US" sz="1600" dirty="0" err="1" smtClean="0">
                <a:latin typeface="+mn-lt"/>
              </a:rPr>
              <a:t>Các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vị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trí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lắp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lốp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như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mô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hình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dưới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đây</a:t>
            </a:r>
            <a:r>
              <a:rPr lang="en-US" sz="1600" dirty="0" smtClean="0">
                <a:latin typeface="+mn-lt"/>
              </a:rPr>
              <a:t>: 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7AC6FF59-2644-4250-AB8E-E14C24ADDCB4}" type="slidenum">
              <a:rPr lang="en-US"/>
              <a:pPr algn="l"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14600" y="6356350"/>
            <a:ext cx="35052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752600" y="3124200"/>
          <a:ext cx="6172200" cy="28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775779"/>
              </p:ext>
            </p:extLst>
          </p:nvPr>
        </p:nvGraphicFramePr>
        <p:xfrm>
          <a:off x="457200" y="914400"/>
          <a:ext cx="8381996" cy="2258786"/>
        </p:xfrm>
        <a:graphic>
          <a:graphicData uri="http://schemas.openxmlformats.org/drawingml/2006/table">
            <a:tbl>
              <a:tblPr/>
              <a:tblGrid>
                <a:gridCol w="609600"/>
                <a:gridCol w="449815"/>
                <a:gridCol w="544842"/>
                <a:gridCol w="507007"/>
                <a:gridCol w="544842"/>
                <a:gridCol w="544842"/>
                <a:gridCol w="494394"/>
                <a:gridCol w="544842"/>
                <a:gridCol w="544842"/>
                <a:gridCol w="476738"/>
                <a:gridCol w="544842"/>
                <a:gridCol w="544842"/>
                <a:gridCol w="464126"/>
                <a:gridCol w="544842"/>
                <a:gridCol w="544842"/>
                <a:gridCol w="476738"/>
              </a:tblGrid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Calibri"/>
                        </a:rPr>
                        <a:t>Ngày</a:t>
                      </a:r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+mn-lt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+mn-lt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km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+mn-lt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+mn-lt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km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3/12/2014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1/4/2015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13.8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30 091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30 091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30 091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13.6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30091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30 091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20/8/2015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11.2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70 000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70 000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70 000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70 000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4/11/2015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90 000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90 000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90 000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9.5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90 000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22/2/2016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8.95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123 820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8.5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123 820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123 820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8.8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Calibri"/>
                        </a:rPr>
                        <a:t>123820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123 820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214">
                <a:tc>
                  <a:txBody>
                    <a:bodyPr/>
                    <a:lstStyle/>
                    <a:p>
                      <a:pPr algn="ctr" fontAlgn="b"/>
                      <a:r>
                        <a:rPr lang="en-SG" sz="1000" b="0" i="0" u="none" strike="noStrike" dirty="0" smtClean="0">
                          <a:latin typeface="Calibri"/>
                        </a:rPr>
                        <a:t>04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/</a:t>
                      </a:r>
                      <a:r>
                        <a:rPr lang="en-SG" sz="1000" b="0" i="0" u="none" strike="noStrike" dirty="0" smtClean="0">
                          <a:latin typeface="Calibri"/>
                        </a:rPr>
                        <a:t>7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/2016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+mn-lt"/>
                        </a:rPr>
                        <a:t>Lốp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latin typeface="+mn-lt"/>
                        </a:rPr>
                        <a:t>dự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phòng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ＭＳ Ｐゴシック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161 332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161 332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8.6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161 332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8.3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Calibri"/>
                        </a:rPr>
                        <a:t>161332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161 332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7AC6FF59-2644-4250-AB8E-E14C24ADDCB4}" type="slidenum">
              <a:rPr lang="en-US"/>
              <a:pPr algn="l">
                <a:defRPr/>
              </a:pPr>
              <a:t>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34290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 cstate="print"/>
          <a:srcRect l="17762" b="7895"/>
          <a:stretch>
            <a:fillRect/>
          </a:stretch>
        </p:blipFill>
        <p:spPr bwMode="auto">
          <a:xfrm>
            <a:off x="3962400" y="914400"/>
            <a:ext cx="317517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 b="24657"/>
          <a:stretch>
            <a:fillRect/>
          </a:stretch>
        </p:blipFill>
        <p:spPr bwMode="auto">
          <a:xfrm>
            <a:off x="914400" y="914400"/>
            <a:ext cx="24273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6576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3733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Стрелка вниз 12"/>
          <p:cNvSpPr/>
          <p:nvPr/>
        </p:nvSpPr>
        <p:spPr>
          <a:xfrm>
            <a:off x="1752600" y="3352800"/>
            <a:ext cx="609600" cy="381000"/>
          </a:xfrm>
          <a:prstGeom prst="downArrow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00200" y="3886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Lốp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7AC6FF59-2644-4250-AB8E-E14C24ADDCB4}" type="slidenum">
              <a:rPr lang="en-US"/>
              <a:pPr algn="l"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35814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4267200"/>
            <a:ext cx="7391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spcBef>
                <a:spcPts val="600"/>
              </a:spcBef>
              <a:defRPr/>
            </a:pPr>
            <a:r>
              <a:rPr lang="en-US" sz="1600" dirty="0" err="1"/>
              <a:t>Ngày</a:t>
            </a:r>
            <a:r>
              <a:rPr lang="en-US" sz="1600" dirty="0"/>
              <a:t> </a:t>
            </a:r>
            <a:r>
              <a:rPr lang="en-SG" sz="1600" b="1" dirty="0" smtClean="0"/>
              <a:t>04.12.2014 </a:t>
            </a:r>
            <a:r>
              <a:rPr lang="ru-RU" sz="1600" b="1" dirty="0"/>
              <a:t>г.</a:t>
            </a:r>
            <a:r>
              <a:rPr lang="ru-RU" sz="1600" dirty="0"/>
              <a:t> </a:t>
            </a:r>
            <a:r>
              <a:rPr lang="en-US" sz="1600" dirty="0" err="1"/>
              <a:t>Đã</a:t>
            </a:r>
            <a:r>
              <a:rPr lang="en-US" sz="1600" dirty="0"/>
              <a:t> </a:t>
            </a:r>
            <a:r>
              <a:rPr lang="en-US" sz="1600" dirty="0" err="1"/>
              <a:t>lắp</a:t>
            </a:r>
            <a:r>
              <a:rPr lang="en-US" sz="1600" dirty="0"/>
              <a:t> </a:t>
            </a:r>
            <a:r>
              <a:rPr lang="ru-RU" sz="1600" dirty="0"/>
              <a:t>5 </a:t>
            </a:r>
            <a:r>
              <a:rPr lang="en-US" sz="1600" dirty="0" err="1"/>
              <a:t>bộ</a:t>
            </a:r>
            <a:r>
              <a:rPr lang="en-US" sz="1600" dirty="0"/>
              <a:t> </a:t>
            </a:r>
            <a:r>
              <a:rPr lang="en-US" sz="1600" dirty="0" err="1"/>
              <a:t>lốp</a:t>
            </a:r>
            <a:r>
              <a:rPr lang="en-US" sz="1600" dirty="0"/>
              <a:t> </a:t>
            </a:r>
            <a:r>
              <a:rPr lang="ru-RU" sz="1600" dirty="0"/>
              <a:t>11</a:t>
            </a:r>
            <a:r>
              <a:rPr lang="en-SG" sz="1600" dirty="0"/>
              <a:t>R22.5 BEL-296 </a:t>
            </a:r>
            <a:r>
              <a:rPr lang="ru-RU" sz="1600" dirty="0"/>
              <a:t>«</a:t>
            </a:r>
            <a:r>
              <a:rPr lang="en-SG" sz="1600" dirty="0"/>
              <a:t>ESCORTERA</a:t>
            </a:r>
            <a:r>
              <a:rPr lang="ru-RU" sz="1600" dirty="0"/>
              <a:t>»</a:t>
            </a:r>
            <a:r>
              <a:rPr lang="en-SG" sz="1600" dirty="0"/>
              <a:t> </a:t>
            </a:r>
            <a:r>
              <a:rPr lang="en-SG" sz="1600" dirty="0" err="1"/>
              <a:t>lê</a:t>
            </a:r>
            <a:r>
              <a:rPr lang="en-US" sz="1600" dirty="0"/>
              <a:t>n </a:t>
            </a:r>
            <a:r>
              <a:rPr lang="en-US" sz="1600" dirty="0" err="1"/>
              <a:t>xe</a:t>
            </a:r>
            <a:r>
              <a:rPr lang="en-US" sz="1600" dirty="0"/>
              <a:t> </a:t>
            </a:r>
            <a:r>
              <a:rPr lang="en-US" sz="1600" dirty="0" err="1"/>
              <a:t>buýt</a:t>
            </a:r>
            <a:r>
              <a:rPr lang="en-US" sz="1600" dirty="0"/>
              <a:t> </a:t>
            </a:r>
            <a:r>
              <a:rPr lang="en-SG" sz="1600" dirty="0"/>
              <a:t>Daewoo BS090 </a:t>
            </a:r>
            <a:r>
              <a:rPr lang="en-US" sz="1600" dirty="0" err="1"/>
              <a:t>biển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ru-RU" sz="1600" dirty="0"/>
              <a:t> </a:t>
            </a:r>
            <a:r>
              <a:rPr lang="ru-RU" sz="1600" dirty="0" smtClean="0"/>
              <a:t>29В-093.71</a:t>
            </a:r>
            <a:endParaRPr lang="en-US" sz="1600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 l="5357" r="12504" b="21429"/>
          <a:stretch>
            <a:fillRect/>
          </a:stretch>
        </p:blipFill>
        <p:spPr bwMode="auto">
          <a:xfrm>
            <a:off x="2514600" y="1371600"/>
            <a:ext cx="3810000" cy="273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7AC6FF59-2644-4250-AB8E-E14C24ADDCB4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454922"/>
              </p:ext>
            </p:extLst>
          </p:nvPr>
        </p:nvGraphicFramePr>
        <p:xfrm>
          <a:off x="609600" y="914400"/>
          <a:ext cx="8000999" cy="2355774"/>
        </p:xfrm>
        <a:graphic>
          <a:graphicData uri="http://schemas.openxmlformats.org/drawingml/2006/table">
            <a:tbl>
              <a:tblPr/>
              <a:tblGrid>
                <a:gridCol w="609600"/>
                <a:gridCol w="401660"/>
                <a:gridCol w="520077"/>
                <a:gridCol w="483960"/>
                <a:gridCol w="520077"/>
                <a:gridCol w="520077"/>
                <a:gridCol w="471921"/>
                <a:gridCol w="520077"/>
                <a:gridCol w="520077"/>
                <a:gridCol w="455068"/>
                <a:gridCol w="520077"/>
                <a:gridCol w="520077"/>
                <a:gridCol w="443029"/>
                <a:gridCol w="520077"/>
                <a:gridCol w="520077"/>
                <a:gridCol w="455068"/>
              </a:tblGrid>
              <a:tr h="5398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err="1" smtClean="0">
                          <a:latin typeface="Calibri"/>
                        </a:rPr>
                        <a:t>Ngày</a:t>
                      </a:r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km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+mn-lt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+mn-lt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km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Vị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trí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Chiều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sâu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hoa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văn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mm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+mn-lt"/>
                        </a:rPr>
                        <a:t>Quãng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đường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đã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chạy</a:t>
                      </a:r>
                      <a:r>
                        <a:rPr lang="ru-RU" sz="1000" b="0" i="0" u="none" strike="noStrike" dirty="0" smtClean="0">
                          <a:latin typeface="+mn-lt"/>
                        </a:rPr>
                        <a:t>, 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km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4/12/2014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1</a:t>
                      </a:r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4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5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 </a:t>
                      </a:r>
                      <a:r>
                        <a:rPr lang="ru-RU" sz="1000" b="0" i="0" u="none" strike="noStrike" dirty="0" smtClean="0">
                          <a:latin typeface="Calibri"/>
                        </a:rPr>
                        <a:t>6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1/4/2015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29 980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29 980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29 980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29 980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29 980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Calibri"/>
                        </a:rPr>
                        <a:t>20/8/2015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11.9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68 000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11.8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68 000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68 000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11.3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68 000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11.5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68 000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47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4/11/2015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87 000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87 000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87 000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87 000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10.6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87 000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0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22/2/2016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Calibri"/>
                        </a:rPr>
                        <a:t>Lốp</a:t>
                      </a:r>
                      <a:r>
                        <a:rPr lang="en-US" sz="1000" b="0" i="0" u="none" strike="noStrike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latin typeface="Calibri"/>
                        </a:rPr>
                        <a:t>dự</a:t>
                      </a:r>
                      <a:r>
                        <a:rPr lang="en-US" sz="1000" b="0" i="0" u="none" strike="noStrike" baseline="0" dirty="0" smtClean="0">
                          <a:latin typeface="Calibri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Calibri"/>
                        </a:rPr>
                        <a:t>phòng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116 781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7.8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116 781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116 781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116 781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9.3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116 781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9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Calibri"/>
                        </a:rPr>
                        <a:t>4/7/2016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err="1" smtClean="0">
                          <a:latin typeface="+mn-lt"/>
                        </a:rPr>
                        <a:t>Lốp</a:t>
                      </a:r>
                      <a:r>
                        <a:rPr lang="en-US" sz="1000" b="0" i="0" u="none" strike="noStrike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dirty="0" err="1" smtClean="0">
                          <a:latin typeface="+mn-lt"/>
                        </a:rPr>
                        <a:t>dự</a:t>
                      </a:r>
                      <a:r>
                        <a:rPr lang="en-US" sz="1000" b="0" i="0" u="none" strike="noStrike" baseline="0" dirty="0" smtClean="0">
                          <a:latin typeface="+mn-lt"/>
                        </a:rPr>
                        <a:t> </a:t>
                      </a:r>
                      <a:r>
                        <a:rPr lang="en-US" sz="1000" b="0" i="0" u="none" strike="noStrike" baseline="0" dirty="0" err="1" smtClean="0">
                          <a:latin typeface="+mn-lt"/>
                        </a:rPr>
                        <a:t>phòng</a:t>
                      </a:r>
                      <a:endParaRPr lang="ru-RU" sz="1000" b="0" i="0" u="none" strike="noStrike" dirty="0"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152 832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latin typeface="Calibri"/>
                        </a:rPr>
                        <a:t>2</a:t>
                      </a:r>
                      <a:endParaRPr lang="ru-RU" sz="1000" b="0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152 832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152 832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7.6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152 832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Calibri"/>
                        </a:rPr>
                        <a:t>7.5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latin typeface="Calibri"/>
                        </a:rPr>
                        <a:t>152 832</a:t>
                      </a:r>
                      <a:endParaRPr lang="ru-RU" sz="1000" b="1" i="0" u="none" strike="noStrike" dirty="0"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676400" y="3429000"/>
          <a:ext cx="55626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819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394F86E2-2E06-44D6-A16A-E647EF0CD6F6}" type="slidenum">
              <a:rPr lang="en-US"/>
              <a:pPr algn="l">
                <a:defRPr/>
              </a:pPr>
              <a:t>9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276600" cy="36512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Chuyên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ru-RU" dirty="0"/>
              <a:t>: </a:t>
            </a:r>
            <a:r>
              <a:rPr lang="en-US" dirty="0" err="1"/>
              <a:t>Potapenko</a:t>
            </a:r>
            <a:r>
              <a:rPr lang="en-US" dirty="0"/>
              <a:t> Sergey</a:t>
            </a:r>
            <a:endParaRPr lang="en-U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05200"/>
            <a:ext cx="3235200" cy="24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 b="9156"/>
          <a:stretch>
            <a:fillRect/>
          </a:stretch>
        </p:blipFill>
        <p:spPr bwMode="auto">
          <a:xfrm>
            <a:off x="762000" y="762000"/>
            <a:ext cx="18873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Стрелка вниз 9"/>
          <p:cNvSpPr/>
          <p:nvPr/>
        </p:nvSpPr>
        <p:spPr>
          <a:xfrm>
            <a:off x="1447800" y="3124200"/>
            <a:ext cx="609600" cy="381000"/>
          </a:xfrm>
          <a:prstGeom prst="downArrow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219200" y="3657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Lốp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609600"/>
            <a:ext cx="1887300" cy="25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3429000"/>
            <a:ext cx="325134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609599"/>
            <a:ext cx="1828800" cy="2560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3758</TotalTime>
  <Words>755</Words>
  <Application>Microsoft Office PowerPoint</Application>
  <PresentationFormat>On-screen Show (4:3)</PresentationFormat>
  <Paragraphs>289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Kết quả vận hành của lốp xe bố thép mới 11R22.5 BEL-296 «Escortera» của hãng "Belshina" tại xí nghiệp xe khách «NAM HÀ NỘI» thuộc tổng  công ty «Transerco» (2014-2016, Việt Nam)</vt:lpstr>
      <vt:lpstr>1. Thông số kỹ thuật lốp xe 11R22.5 BEL-296 ESCORTERA</vt:lpstr>
      <vt:lpstr>2. Vận hành lốp 11R22.5 BEL-296 ESCORTERA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Kết luận</vt:lpstr>
      <vt:lpstr>PowerPoint Presentation</vt:lpstr>
    </vt:vector>
  </TitlesOfParts>
  <Company>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Vinh</cp:lastModifiedBy>
  <cp:revision>360</cp:revision>
  <cp:lastPrinted>2016-10-17T09:01:51Z</cp:lastPrinted>
  <dcterms:created xsi:type="dcterms:W3CDTF">2013-04-25T09:56:16Z</dcterms:created>
  <dcterms:modified xsi:type="dcterms:W3CDTF">2016-10-17T09:06:17Z</dcterms:modified>
</cp:coreProperties>
</file>